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61" r:id="rId5"/>
    <p:sldId id="269" r:id="rId6"/>
    <p:sldId id="262" r:id="rId7"/>
    <p:sldId id="272" r:id="rId8"/>
    <p:sldId id="263" r:id="rId9"/>
    <p:sldId id="264" r:id="rId10"/>
    <p:sldId id="265" r:id="rId11"/>
    <p:sldId id="266" r:id="rId12"/>
    <p:sldId id="258" r:id="rId13"/>
    <p:sldId id="268" r:id="rId14"/>
    <p:sldId id="270" r:id="rId15"/>
  </p:sldIdLst>
  <p:sldSz cx="10080625" cy="5670550"/>
  <p:notesSz cx="10691813" cy="7559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6"/>
    <p:restoredTop sz="94694"/>
  </p:normalViewPr>
  <p:slideViewPr>
    <p:cSldViewPr snapToGrid="0">
      <p:cViewPr varScale="1">
        <p:scale>
          <a:sx n="125" d="100"/>
          <a:sy n="125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3044520"/>
            <a:ext cx="292068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520"/>
            <a:ext cx="292068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5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spcAft>
                <a:spcPts val="63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42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1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&lt;Datum/Uhrzeit&gt;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&lt;Fußzeile&gt;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EC457AE-E879-4221-BA9B-94882FC11D03}" type="slidenum"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x-non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jusline.at/gesetz/msch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3964320"/>
            <a:ext cx="10077840" cy="17042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648000" y="1119578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3500" b="1" spc="-1" dirty="0">
                <a:solidFill>
                  <a:srgbClr val="E000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Wir bekommen ein Baby! </a:t>
            </a:r>
            <a:endParaRPr lang="de-DE" sz="3500" b="0" strike="noStrike" spc="-1" dirty="0">
              <a:solidFill>
                <a:srgbClr val="E0007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76000" y="1865671"/>
            <a:ext cx="8964000" cy="109138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2500" dirty="0">
                <a:effectLst/>
              </a:rPr>
              <a:t> </a:t>
            </a:r>
            <a:r>
              <a:rPr lang="de-DE" sz="2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Alles rund um Mutterschutz, Väterkarenz, Elternteilzeit, etc.</a:t>
            </a:r>
          </a:p>
          <a:p>
            <a:pPr algn="ctr"/>
            <a:r>
              <a:rPr lang="de-DE" sz="2500" b="1" dirty="0">
                <a:solidFill>
                  <a:srgbClr val="E0007C"/>
                </a:solidFill>
                <a:effectLst/>
              </a:rPr>
              <a:t>Freitag 29. Jänner 2021</a:t>
            </a:r>
            <a:r>
              <a:rPr lang="de-DE" sz="2500" dirty="0">
                <a:solidFill>
                  <a:srgbClr val="E0007C"/>
                </a:solidFill>
              </a:rPr>
              <a:t> </a:t>
            </a:r>
          </a:p>
          <a:p>
            <a:pPr algn="ctr"/>
            <a:r>
              <a:rPr lang="de-DE" sz="2500" b="1" dirty="0">
                <a:solidFill>
                  <a:srgbClr val="E0007C"/>
                </a:solidFill>
                <a:effectLst/>
              </a:rPr>
              <a:t>18.00 - </a:t>
            </a:r>
            <a:r>
              <a:rPr lang="de-DE" sz="2500" b="1" dirty="0">
                <a:solidFill>
                  <a:srgbClr val="E0007C"/>
                </a:solidFill>
              </a:rPr>
              <a:t>19</a:t>
            </a:r>
            <a:r>
              <a:rPr lang="de-DE" sz="2500" b="1" dirty="0">
                <a:solidFill>
                  <a:srgbClr val="E0007C"/>
                </a:solidFill>
                <a:effectLst/>
              </a:rPr>
              <a:t>.30</a:t>
            </a:r>
            <a:endParaRPr lang="de-DE" sz="2500" b="0" i="0" dirty="0"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54000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	Frühkarenzurlaub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76000" y="1315080"/>
            <a:ext cx="8964000" cy="291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Kind ist da und ich nehme als Partner*in den Frühkarenzurlaub in Anspruch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Woche vor Antritt schriftlich melden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 Bezug sondern nur krankenversichert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742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54000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	Pflegefr</a:t>
            </a: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eistellung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76000" y="1315080"/>
            <a:ext cx="8964000" cy="291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Anspruch im Ausmaß der wöchentlichen Unterrichtszeit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 zum 12. Jahr eine zweite Woche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Administration vereinbaren, dass stundenweise abgerechnet wird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609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3964320"/>
            <a:ext cx="10077840" cy="170424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576000" y="54036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Kontakte für Rückfragen</a:t>
            </a:r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BBAE72-2CB3-4D4B-99A2-A7E931DCE407}"/>
              </a:ext>
            </a:extLst>
          </p:cNvPr>
          <p:cNvSpPr txBox="1"/>
          <p:nvPr/>
        </p:nvSpPr>
        <p:spPr>
          <a:xfrm>
            <a:off x="668215" y="1629508"/>
            <a:ext cx="2989385" cy="1256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+mj-lt"/>
              </a:rPr>
              <a:t>Susanne </a:t>
            </a:r>
            <a:r>
              <a:rPr lang="de-AT" b="1" dirty="0" err="1">
                <a:latin typeface="+mj-lt"/>
              </a:rPr>
              <a:t>Roithinger</a:t>
            </a:r>
            <a:r>
              <a:rPr lang="de-AT" dirty="0">
                <a:latin typeface="+mj-lt"/>
              </a:rPr>
              <a:t> </a:t>
            </a:r>
          </a:p>
          <a:p>
            <a:r>
              <a:rPr lang="de-AT" dirty="0">
                <a:latin typeface="+mj-lt"/>
              </a:rPr>
              <a:t>Mitglied ZA-AHS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dirty="0">
                <a:effectLst/>
                <a:latin typeface="+mj-lt"/>
              </a:rPr>
              <a:t>0699 81256952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dirty="0" err="1">
                <a:effectLst/>
                <a:latin typeface="+mj-lt"/>
              </a:rPr>
              <a:t>roithinger</a:t>
            </a:r>
            <a:r>
              <a:rPr lang="de-AT" dirty="0">
                <a:effectLst/>
                <a:latin typeface="+mj-lt"/>
              </a:rPr>
              <a:t>(a)oeli-ug.at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9595B6-C2FE-46EF-87F3-FE5503E7482B}"/>
              </a:ext>
            </a:extLst>
          </p:cNvPr>
          <p:cNvSpPr txBox="1"/>
          <p:nvPr/>
        </p:nvSpPr>
        <p:spPr>
          <a:xfrm>
            <a:off x="5838092" y="1306342"/>
            <a:ext cx="2883877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effectLst/>
                <a:latin typeface="+mj-lt"/>
              </a:rPr>
              <a:t>Gary Fuchsbauer 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dirty="0">
                <a:effectLst/>
                <a:latin typeface="+mj-lt"/>
              </a:rPr>
              <a:t>0680 2124358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dirty="0" err="1">
                <a:effectLst/>
                <a:latin typeface="+mj-lt"/>
              </a:rPr>
              <a:t>fuchsbauer</a:t>
            </a:r>
            <a:r>
              <a:rPr lang="de-AT" dirty="0">
                <a:effectLst/>
                <a:latin typeface="+mj-lt"/>
              </a:rPr>
              <a:t>(a)oeli-ug.at</a:t>
            </a:r>
            <a:endParaRPr lang="de-AT" dirty="0">
              <a:latin typeface="+mj-lt"/>
            </a:endParaRPr>
          </a:p>
          <a:p>
            <a:endParaRPr lang="de-AT" dirty="0">
              <a:latin typeface="+mj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E4C6F28-0B82-4002-B564-DBF4AD6EB576}"/>
              </a:ext>
            </a:extLst>
          </p:cNvPr>
          <p:cNvSpPr txBox="1"/>
          <p:nvPr/>
        </p:nvSpPr>
        <p:spPr>
          <a:xfrm>
            <a:off x="3024554" y="2567354"/>
            <a:ext cx="3223846" cy="188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EFB949-353E-49F0-8790-A2C2B5EBCC62}"/>
              </a:ext>
            </a:extLst>
          </p:cNvPr>
          <p:cNvSpPr txBox="1"/>
          <p:nvPr/>
        </p:nvSpPr>
        <p:spPr>
          <a:xfrm>
            <a:off x="3200401" y="2975908"/>
            <a:ext cx="3223846" cy="71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b="1" dirty="0">
                <a:effectLst/>
                <a:latin typeface="+mj-lt"/>
              </a:rPr>
              <a:t>Hannes </a:t>
            </a:r>
            <a:r>
              <a:rPr lang="de-AT" b="1" dirty="0" err="1">
                <a:effectLst/>
                <a:latin typeface="+mj-lt"/>
              </a:rPr>
              <a:t>Grünbichler</a:t>
            </a:r>
            <a:r>
              <a:rPr lang="de-AT" dirty="0">
                <a:effectLst/>
                <a:latin typeface="+mj-lt"/>
              </a:rPr>
              <a:t> </a:t>
            </a:r>
            <a:endParaRPr lang="de-AT" dirty="0">
              <a:latin typeface="+mj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dirty="0" err="1">
                <a:effectLst/>
                <a:latin typeface="+mj-lt"/>
              </a:rPr>
              <a:t>gruenbichler</a:t>
            </a:r>
            <a:r>
              <a:rPr lang="de-AT" dirty="0">
                <a:effectLst/>
                <a:latin typeface="+mj-lt"/>
              </a:rPr>
              <a:t>(a)oeli-ug.at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3964320"/>
            <a:ext cx="10077840" cy="1704240"/>
          </a:xfrm>
          <a:prstGeom prst="rect">
            <a:avLst/>
          </a:prstGeom>
          <a:ln>
            <a:noFill/>
          </a:ln>
        </p:spPr>
      </p:pic>
      <p:pic>
        <p:nvPicPr>
          <p:cNvPr id="48" name="Grafik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40" y="972000"/>
            <a:ext cx="4381560" cy="1470600"/>
          </a:xfrm>
          <a:prstGeom prst="rect">
            <a:avLst/>
          </a:prstGeom>
          <a:ln>
            <a:noFill/>
          </a:ln>
        </p:spPr>
      </p:pic>
      <p:pic>
        <p:nvPicPr>
          <p:cNvPr id="49" name="Grafik 4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2724840"/>
            <a:ext cx="4862880" cy="1095120"/>
          </a:xfrm>
          <a:prstGeom prst="rect">
            <a:avLst/>
          </a:prstGeom>
          <a:ln>
            <a:noFill/>
          </a:ln>
        </p:spPr>
      </p:pic>
      <p:pic>
        <p:nvPicPr>
          <p:cNvPr id="50" name="Grafik 4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480" y="1018440"/>
            <a:ext cx="4381920" cy="288000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576000" y="54036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Weitere Infos allgemein: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4803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3964320"/>
            <a:ext cx="10077840" cy="170424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576000" y="54036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	Fragen und Diskussion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70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64123" y="539999"/>
            <a:ext cx="9614058" cy="8762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800" b="1" kern="1200" dirty="0" err="1">
                <a:latin typeface="+mj-lt"/>
                <a:ea typeface="+mj-ea"/>
                <a:cs typeface="+mj-cs"/>
              </a:rPr>
              <a:t>Broschüren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im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Downloadbereich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für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GÖD-MITGLIEDER</a:t>
            </a:r>
            <a:endParaRPr lang="de-DE" sz="2800" b="1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92" y="4910307"/>
            <a:ext cx="10077840" cy="876240"/>
          </a:xfrm>
          <a:prstGeom prst="rect">
            <a:avLst/>
          </a:prstGeom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5506EB-5095-44AF-A276-DB3E42D61B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" t="2" r="-138" b="-3"/>
          <a:stretch/>
        </p:blipFill>
        <p:spPr>
          <a:xfrm>
            <a:off x="2141247" y="1157949"/>
            <a:ext cx="6071685" cy="389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54000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723293" y="1126712"/>
            <a:ext cx="6189784" cy="35742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Ich bin schwanger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1a Relevante Gesetze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1b Kinderbetreuungsmodell &amp; Karenzmodell wählen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1c Fallbeispiel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 Mutterschutz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  Zurück an die Schule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 Frühkarenzurlaub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Pflegefreistellung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 Fragen und Diskussion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207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54000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	Ich bi</a:t>
            </a: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schwanger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76000" y="1500554"/>
            <a:ext cx="8964000" cy="34114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Meldung an Direktion inkl. voraussichtlicher Geburtstermin: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Wegfall der MDL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keine Gangaufsichten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keine mehrtägigen Schulveranstaltungen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5747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54000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	Ich bi</a:t>
            </a: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schwanger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76000" y="1315079"/>
            <a:ext cx="8964000" cy="35968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Sonderfall: BSP-Lehrerin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keine allgemein gültigen Regelungen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 unter Arbeitsverbot subsumiert werden; allerdings müsste an der Schule Einsatz im 2.Fach geprüft werden (Vertrag muss erfüllt sein)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Lehrerin mit 2l-Vertrag: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Lehrerin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muss in LFV aufgenommen werden, auch wenn klar ist, dass Dienst nicht „fertig“ gemacht werden kann – vorausgesetzt, Stunden sind da.</a:t>
            </a: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12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F800A6-1974-4D37-83A1-5293C1F730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47782" y="189869"/>
            <a:ext cx="5670550" cy="528683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0080625" cy="5670550"/>
          </a:xfrm>
          <a:prstGeom prst="rect">
            <a:avLst/>
          </a:prstGeom>
        </p:spPr>
      </p:pic>
      <p:sp>
        <p:nvSpPr>
          <p:cNvPr id="44" name="TextShape 1"/>
          <p:cNvSpPr txBox="1"/>
          <p:nvPr/>
        </p:nvSpPr>
        <p:spPr>
          <a:xfrm>
            <a:off x="255114" y="636748"/>
            <a:ext cx="4374723" cy="53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1a	</a:t>
            </a:r>
            <a:r>
              <a:rPr lang="en-US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Relevante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Gesetze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262624" y="1266883"/>
            <a:ext cx="5059652" cy="3132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Beamten-Dienstrechtsgesetz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BDG § 75, 75c, d, 78a;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Vertragsbedienstetengesetz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VBG § 29 b – e, h, o;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Mutterschutzgesetz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§ 15 – 15g; VKG § 2-7c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Gesetztestexte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nur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Jurist*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innen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Analog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Jahrbuch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GÖD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via jusline.at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https://www.jusline.at/gesetz/mschg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Grafik 4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0152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54000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1b	Kinderbetreuungsgeldmodell wählen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76000" y="1315080"/>
            <a:ext cx="8964000" cy="291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ndividuell herausfinden, welches Kinderbetreuungsgeldmodell passend ist;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Partner*in vereinbaren, welches Karenzmodell in Frage kommt (Infos bei AK, GÖD…)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Meldefristen beachten!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Grundsätzlich innerhalb der ersten 8 Wochen nach der Geburt die gewählte Variante dem Dienstgeber melden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6957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54000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	Mutterschutz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76000" y="1315080"/>
            <a:ext cx="8964000" cy="291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Während des Beschäftigungsverbots (=Mutterschutz):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Beamtin: Fortzahlung des Monatsgehalts (wenn vor 31.1.2010 schon im Dienst)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Vertragsbedienstete: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Wochengeld von der Krankenkasse, das sich aus den letzten 3 Monatsbezügen errechnet;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davor MDL geleistet worden sind, fließt das in die Berechnung mit ein. Ergibt ca. dasselbe wie Monatsgehalt.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Wahrung aller zeitabhängigen Rechte (Vorrückung, etc.)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6276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000" y="540000"/>
            <a:ext cx="8820000" cy="4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	</a:t>
            </a:r>
            <a:r>
              <a:rPr lang="de-DE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Zurück an die Schule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76000" y="1315080"/>
            <a:ext cx="8964000" cy="347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Kind ist da und ich will wieder unterrichten: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Meldung an Dienstgeber spätestens 3 Monate vor beabsichtigtem Beginn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echtzeitige Meldung am Schulstandort inkl. Bekanntgabe des gewünschten Stundenausmaßes und möglicher Arbeitszeiten (z.B. kein NM-Unterricht od. nur am VM oder…) in Absprache mit PV und Schulleitung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Anspruch auf Elternteilzeit bis zum vollendeten 7. Lebensjahr des Kindes; Wahrung aller zeitabhängigen Rechte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Rückkehr in die Zeit des Bezugs des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Kinderbetreuungsgeldes fällt, ist eine Herabsetzung der Lehrverpflichtung ohne Untergrenze möglich, Zuverdienstgrenze beachten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4792320"/>
            <a:ext cx="10077840" cy="87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6016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Macintosh PowerPoint</Application>
  <PresentationFormat>Benutzerdefiniert</PresentationFormat>
  <Paragraphs>81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Helmberger Sabine,</dc:creator>
  <cp:lastModifiedBy>p.steiner@aon.at</cp:lastModifiedBy>
  <cp:revision>8</cp:revision>
  <cp:lastPrinted>2021-02-01T11:00:57Z</cp:lastPrinted>
  <dcterms:created xsi:type="dcterms:W3CDTF">2021-01-25T07:55:55Z</dcterms:created>
  <dcterms:modified xsi:type="dcterms:W3CDTF">2021-02-01T11:01:25Z</dcterms:modified>
</cp:coreProperties>
</file>